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2" r:id="rId4"/>
    <p:sldId id="263" r:id="rId5"/>
    <p:sldId id="264" r:id="rId6"/>
    <p:sldId id="281" r:id="rId7"/>
    <p:sldId id="282" r:id="rId8"/>
    <p:sldId id="283" r:id="rId9"/>
    <p:sldId id="265" r:id="rId10"/>
    <p:sldId id="267" r:id="rId11"/>
    <p:sldId id="268" r:id="rId12"/>
    <p:sldId id="269" r:id="rId13"/>
    <p:sldId id="284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8ED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>
        <p:scale>
          <a:sx n="80" d="100"/>
          <a:sy n="80" d="100"/>
        </p:scale>
        <p:origin x="-108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4E290-B368-43C4-A3C7-FD68E24F02FA}" type="datetimeFigureOut">
              <a:rPr lang="en-US" smtClean="0"/>
              <a:pPr/>
              <a:t>05-Sep-18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4C689-838A-4806-AE8B-6C06EBEFA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62FA-85D8-4146-8872-0F34634D5395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3471-20C7-4F90-8629-070BCD8C0092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2FD4-23A5-4368-8FB3-B717ADB597B8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459F-FDD8-4CFD-941E-BACDE23A79AF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969-B54E-4424-AE3F-0EDD8EF42040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14C3-C7D2-4E66-B66C-9DF937646971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0AC9-EE43-40CC-AC3A-2CDE3337044B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B6BC-8B24-4677-B055-8210704DF987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FE134-3D4B-43E7-A96B-4DD4B37331FF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B685-5DC5-4E78-ADB4-0A1E4037C76E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DF56-55CA-4389-93C2-A1452EC9DC6B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3955-F87A-4BE2-A11F-0FD65C90C809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1506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sr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Overview of the achieved results and future tasks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Fourth Steering Committee meeting/ 5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2" name="Picture 11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WP6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Dissemination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057401"/>
          <a:ext cx="8229600" cy="4350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  <a:gridCol w="1600200"/>
              </a:tblGrid>
              <a:tr h="38763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6.1</a:t>
                      </a:r>
                      <a:r>
                        <a:rPr lang="en-GB" sz="1800" b="1" dirty="0" smtClean="0"/>
                        <a:t> Creation of the dissemination plan for the project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Dissemination plan created 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5122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6.2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and maintenance of project website and creation of promotional materials and campaigns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48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Promotion material created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Website and platform launched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052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6.3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Promotional activity for student enrolment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Student enrolment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promoted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853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6.4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Promotional activity for trainings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 promoted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WP7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Exploitation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7994316" cy="3353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0"/>
                <a:gridCol w="1593516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7.1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dirty="0" smtClean="0"/>
                        <a:t>Creation of sustainability plan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Sustainability plan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7.2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Accreditation of master curricula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Documentation to the national </a:t>
                      </a:r>
                      <a:r>
                        <a:rPr lang="en-U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commissions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should be sent till March</a:t>
                      </a:r>
                      <a:r>
                        <a:rPr lang="sr-Latn-R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2018.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7.3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Realization of student and staff </a:t>
                      </a:r>
                      <a:r>
                        <a:rPr lang="en-US" sz="180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mobilities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between WB and EU partners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Inter-institutional agreements should be signed.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WP8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management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153400" cy="455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5025"/>
                <a:gridCol w="1858375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8.1</a:t>
                      </a:r>
                      <a:r>
                        <a:rPr lang="en-GB" sz="1800" b="1" dirty="0" smtClean="0"/>
                        <a:t> Kick-off meeting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November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8.2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Regular Steering Committee and Project Management meetings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(fifth: MUHEC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20-21 March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2019, sixth: UNSA September 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guidelines on the project management and reporting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Guidelines on the project management and reporting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8.4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Day-to-day coordination of project activities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correspondence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WP8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management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153400" cy="1203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5025"/>
                <a:gridCol w="1858375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8.5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Submission of interim and final reports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Interim and final reports submitted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– </a:t>
                      </a:r>
                      <a:r>
                        <a:rPr lang="sr-Latn-RS" sz="1600" baseline="0" noProof="0" dirty="0" smtClean="0">
                          <a:solidFill>
                            <a:srgbClr val="FF0000"/>
                          </a:solidFill>
                        </a:rPr>
                        <a:t>till 14 April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Further project issues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sr-Latn-RS" sz="2300" dirty="0" smtClean="0"/>
              <a:t>Fourth Financial report – </a:t>
            </a:r>
            <a:r>
              <a:rPr lang="sr-Latn-RS" sz="2300" dirty="0" smtClean="0">
                <a:solidFill>
                  <a:srgbClr val="00B050"/>
                </a:solidFill>
              </a:rPr>
              <a:t>15 September 2018</a:t>
            </a:r>
          </a:p>
          <a:p>
            <a:pPr algn="just"/>
            <a:r>
              <a:rPr lang="sr-Latn-RS" sz="2300" dirty="0" smtClean="0"/>
              <a:t>Work Progress Reports – </a:t>
            </a:r>
            <a:r>
              <a:rPr lang="sr-Latn-RS" sz="2300" dirty="0" smtClean="0">
                <a:solidFill>
                  <a:srgbClr val="00B050"/>
                </a:solidFill>
              </a:rPr>
              <a:t>October 2018</a:t>
            </a:r>
          </a:p>
          <a:p>
            <a:pPr algn="just"/>
            <a:r>
              <a:rPr lang="sr-Latn-RS" sz="2300" dirty="0" smtClean="0"/>
              <a:t>Work Progress Summary Report written – </a:t>
            </a:r>
            <a:r>
              <a:rPr lang="sr-Latn-RS" sz="2300" dirty="0" smtClean="0">
                <a:solidFill>
                  <a:srgbClr val="00B050"/>
                </a:solidFill>
              </a:rPr>
              <a:t>October2018</a:t>
            </a:r>
          </a:p>
          <a:p>
            <a:pPr algn="just"/>
            <a:r>
              <a:rPr lang="sr-Latn-RS" sz="2300" dirty="0" smtClean="0"/>
              <a:t>Accreditation of MsC – </a:t>
            </a:r>
            <a:r>
              <a:rPr lang="sr-Latn-RS" sz="2300" dirty="0" smtClean="0">
                <a:solidFill>
                  <a:srgbClr val="00B050"/>
                </a:solidFill>
              </a:rPr>
              <a:t>???</a:t>
            </a:r>
            <a:endParaRPr lang="sr-Latn-RS" sz="2300" dirty="0" smtClean="0"/>
          </a:p>
          <a:p>
            <a:pPr algn="just"/>
            <a:r>
              <a:rPr lang="sr-Latn-RS" sz="2300" dirty="0" smtClean="0"/>
              <a:t>EU examples of students’ internships organisation – </a:t>
            </a:r>
            <a:r>
              <a:rPr lang="sr-Latn-RS" sz="2300" dirty="0" smtClean="0">
                <a:solidFill>
                  <a:srgbClr val="00B050"/>
                </a:solidFill>
              </a:rPr>
              <a:t>September 2018</a:t>
            </a:r>
            <a:endParaRPr lang="sr-Latn-RS" sz="2300" dirty="0" smtClean="0"/>
          </a:p>
          <a:p>
            <a:pPr algn="just"/>
            <a:r>
              <a:rPr lang="sr-Latn-RS" sz="2300" dirty="0" smtClean="0"/>
              <a:t>Training promotion – </a:t>
            </a:r>
            <a:r>
              <a:rPr lang="sr-Latn-RS" sz="2300" dirty="0" smtClean="0">
                <a:solidFill>
                  <a:srgbClr val="00B050"/>
                </a:solidFill>
              </a:rPr>
              <a:t>till May 2018</a:t>
            </a:r>
          </a:p>
          <a:p>
            <a:pPr algn="just"/>
            <a:r>
              <a:rPr lang="sr-Latn-RS" sz="2300" dirty="0" smtClean="0"/>
              <a:t>Student enrolment promotion – </a:t>
            </a:r>
            <a:r>
              <a:rPr lang="sr-Latn-RS" sz="2300" dirty="0" smtClean="0">
                <a:solidFill>
                  <a:srgbClr val="00B050"/>
                </a:solidFill>
              </a:rPr>
              <a:t>October 2018</a:t>
            </a:r>
          </a:p>
          <a:p>
            <a:pPr algn="just"/>
            <a:r>
              <a:rPr lang="sr-Latn-RS" sz="2300" dirty="0" smtClean="0"/>
              <a:t>Student enrolment – </a:t>
            </a:r>
            <a:r>
              <a:rPr lang="sr-Latn-RS" sz="2300" dirty="0" smtClean="0">
                <a:solidFill>
                  <a:srgbClr val="00B050"/>
                </a:solidFill>
              </a:rPr>
              <a:t>???</a:t>
            </a:r>
            <a:r>
              <a:rPr lang="sr-Latn-RS" sz="2300" dirty="0" smtClean="0"/>
              <a:t> </a:t>
            </a:r>
          </a:p>
          <a:p>
            <a:pPr algn="just"/>
            <a:r>
              <a:rPr lang="sr-Latn-RS" sz="2300" dirty="0" smtClean="0"/>
              <a:t>Special Mobility Strand</a:t>
            </a:r>
          </a:p>
          <a:p>
            <a:pPr algn="just"/>
            <a:r>
              <a:rPr lang="sr-Latn-RS" sz="2300" dirty="0" smtClean="0"/>
              <a:t>S</a:t>
            </a:r>
            <a:r>
              <a:rPr lang="en-US" sz="2300" dirty="0" err="1" smtClean="0"/>
              <a:t>everal</a:t>
            </a:r>
            <a:r>
              <a:rPr lang="en-US" sz="2300" dirty="0" smtClean="0"/>
              <a:t> promotional and informative events </a:t>
            </a:r>
            <a:r>
              <a:rPr lang="en-US" sz="2300" dirty="0" err="1" smtClean="0"/>
              <a:t>organised</a:t>
            </a:r>
            <a:r>
              <a:rPr lang="en-US" sz="2300" dirty="0" smtClean="0"/>
              <a:t> and/or participated in </a:t>
            </a:r>
            <a:endParaRPr lang="sr-Latn-RS" sz="2300" dirty="0" smtClean="0"/>
          </a:p>
          <a:p>
            <a:pPr algn="just"/>
            <a:r>
              <a:rPr lang="sr-Latn-RS" sz="2300" dirty="0" smtClean="0"/>
              <a:t>P</a:t>
            </a:r>
            <a:r>
              <a:rPr lang="en-US" sz="2300" dirty="0" err="1" smtClean="0"/>
              <a:t>roject</a:t>
            </a:r>
            <a:r>
              <a:rPr lang="en-US" sz="2300" dirty="0" smtClean="0"/>
              <a:t> promoted through media </a:t>
            </a:r>
            <a:endParaRPr lang="sr-Latn-RS" sz="2300" dirty="0" smtClean="0"/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WP1 – </a:t>
            </a:r>
            <a:r>
              <a:rPr lang="sr-Latn-RS" b="1" dirty="0" smtClean="0">
                <a:solidFill>
                  <a:srgbClr val="00B050"/>
                </a:solidFill>
              </a:rPr>
              <a:t>COMPLETED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Analysis of natural disasters needed to be managed in </a:t>
            </a:r>
            <a: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Western Balkan region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002180" cy="3337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52518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1.1</a:t>
                      </a:r>
                      <a:r>
                        <a:rPr lang="en-GB" sz="1800" b="1" dirty="0" smtClean="0"/>
                        <a:t> Identification of natural disasters to be managed in WB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Report on natural disasters in WB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1.2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Introduction with established practices in EU countries for NDRM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Survey of established practices in EU countries for NDRM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BOKU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 EU partners institutions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1.3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Workshop on master curricula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Report on master curricula best practices in EU partners and Catalogue of competencies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(Workshop in Vienna,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4-8 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pril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1828800"/>
          <a:ext cx="8382000" cy="4983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  <a:gridCol w="1752600"/>
              </a:tblGrid>
              <a:tr h="5943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2.1 </a:t>
                      </a:r>
                      <a:r>
                        <a:rPr lang="en-GB" sz="1800" b="1" dirty="0" smtClean="0"/>
                        <a:t>Development of aims, specific competencies and learning competencies of master curricula in WB HEIs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Defined aims, specific competencies and learning outcomes of master curriculum per HEI in WB; Catalogue of courses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August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2.2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courses content and syllabi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Defined courses content and syllabi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2.3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Training of teaching staff for innovative teaching methods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Teaching staff trained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EU partners in a colaboration with WBC institutions</a:t>
                      </a: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Note: 1)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2017 - OE (19 staff): UNI - 6, KPA - 3, UPKM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2017 - MU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HEC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(14 staff): UNI - 6, UPKM - 3, UNSA - 3,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TCASU – 2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2017 - TUC (20 staff): UNI - 6, KPA - 3, UPKM - 3, UNSA - 3, VSUP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2017 – UNIME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(19 staff): UNI - 6, UPKM - 3, UNSA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5) November 2017 - </a:t>
                      </a:r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BOKU (12 staff): UNI - 6, KPA - 3, UNSA - 3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7994316" cy="2509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  <a:gridCol w="1669716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Providing of students’ internships positions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Agreements for internships signed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(KPA – 2, TCASU – 1, UBL - 1)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8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2.5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Harmonization of teaching environment with EU best practices and purchasing of laboratory equipment and literature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Laboratories equipped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  <a:p>
                      <a:endParaRPr lang="sr-Latn-R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UBL, UNSA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June 2017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WP3 – </a:t>
            </a:r>
            <a:r>
              <a:rPr lang="sr-Latn-RS" b="1" dirty="0" smtClean="0">
                <a:solidFill>
                  <a:srgbClr val="00B050"/>
                </a:solidFill>
              </a:rPr>
              <a:t>COMPLETED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trainings for citizens and public sector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3321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82880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3.1</a:t>
                      </a:r>
                      <a:r>
                        <a:rPr lang="en-GB" sz="1800" b="1" dirty="0" smtClean="0"/>
                        <a:t> Surveillance of citizens’ and public sector awareness regarding natural disasters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Survey of citizens’ and public sector awareness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April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3.2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Study visits and analysis of courses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Study visit reports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In conjuction with 2.3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trainings’ content corresponding educational materials and selection of teaching staff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Trainings’ materials prepared, teachers selected 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February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WP4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558ED5"/>
                </a:solidFill>
              </a:rPr>
              <a:t>Implementation of developed master curricula and trainings </a:t>
            </a:r>
            <a:endParaRPr lang="en-US" sz="2400" dirty="0">
              <a:solidFill>
                <a:srgbClr val="558ED5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4.1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Defining of admission requirements and enrolment of students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Students enrolled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aseline="0" noProof="0" dirty="0" smtClean="0">
                          <a:solidFill>
                            <a:schemeClr val="tx1"/>
                          </a:solidFill>
                        </a:rPr>
                        <a:t>WB HEIs should define </a:t>
                      </a: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admission requirements </a:t>
                      </a:r>
                      <a:endParaRPr lang="sr-Latn-R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master curricula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Master curricula implemented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4.3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students’ internships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Students’ internships realized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sr-Latn-R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10 UNI to UNSA, 5 KPA to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UBL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, 5 UNID to 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  <a:r>
                        <a:rPr lang="sr-Latn-RS" sz="1600" baseline="0" noProof="0" smtClean="0">
                          <a:solidFill>
                            <a:srgbClr val="0070C0"/>
                          </a:solidFill>
                        </a:rPr>
                        <a:t>BL</a:t>
                      </a:r>
                      <a:r>
                        <a:rPr lang="en-US" sz="1600" baseline="0" noProof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5 UPKM to UNI, 2 TCASU to KPA, 5 UNSA to UNI, 5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UBL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 to KPA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EU examples of students’ internships organisation (report)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b="0" i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orthcoming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WP4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558ED5"/>
                </a:solidFill>
              </a:rPr>
              <a:t>Implementation of developed master curricula and trainings </a:t>
            </a:r>
            <a:endParaRPr lang="en-US" sz="2400" dirty="0">
              <a:solidFill>
                <a:srgbClr val="558ED5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388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/>
                <a:gridCol w="2133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4.4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trainings for citizens and public sector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Participants trained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42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0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participants, first training May 2018, second training May 2019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6 WB HEIs have realized trainings – 200 participants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UNSA – September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Self-evaluation of master curricula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Quality report on master curricula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b="0" i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orthcoming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4.6</a:t>
                      </a:r>
                      <a:r>
                        <a:rPr lang="sr-Latn-R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Self-evaluation of trainings for citizens and public sector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 report on trainings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6 reports written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WP5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 assurance and monitoring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3412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5.1</a:t>
                      </a:r>
                      <a:r>
                        <a:rPr lang="en-GB" sz="1800" b="1" dirty="0" smtClean="0"/>
                        <a:t> Regular Quality Assurance Committee</a:t>
                      </a:r>
                      <a:r>
                        <a:rPr lang="sr-Latn-RS" sz="1800" b="1" dirty="0" smtClean="0"/>
                        <a:t> </a:t>
                      </a:r>
                      <a:r>
                        <a:rPr lang="en-GB" sz="1800" b="1" dirty="0" smtClean="0"/>
                        <a:t>meetings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representatives from UNI, BOKU, OE (fifth: MUHEC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20-21 March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2019, sixth: UNSA September 2019)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of the quality control plan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Quality control plan adopted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UNI, BOKU, OE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January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5.3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External evaluation of the project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of the external quality evaluation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Mid-term external evaluation of the project – 01 September 2018, second 01 September 2019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WP5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 assurance and monitoring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2118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5.4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sr-Latn-RS" sz="1800" b="1" dirty="0" smtClean="0"/>
                        <a:t>External financial control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of the external auditor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Mid-term external evaluation – end of September 2018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July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Inter-project coaching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on the inter-project coaching – March 2018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1522</Words>
  <Application>Microsoft Office PowerPoint</Application>
  <PresentationFormat>On-screen Show (4:3)</PresentationFormat>
  <Paragraphs>207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Development of master curricula for natural disasters risk management in Western Balkan countries</vt:lpstr>
      <vt:lpstr>WP1 – COMPLETED Analysis of natural disasters needed to be managed in  Western Balkan region</vt:lpstr>
      <vt:lpstr>WP2 – to do list Development of master curricula</vt:lpstr>
      <vt:lpstr>WP2 – to do list Development of master curricula</vt:lpstr>
      <vt:lpstr>WP3 – COMPLETED  Development of trainings for citizens and public sector</vt:lpstr>
      <vt:lpstr>WP4 – to do list  Implementation of developed master curricula and trainings </vt:lpstr>
      <vt:lpstr>WP4 – to do list  Implementation of developed master curricula and trainings </vt:lpstr>
      <vt:lpstr>WP5 – to do list  Quality assurance and monitoring </vt:lpstr>
      <vt:lpstr>WP5 – to do list  Quality assurance and monitoring </vt:lpstr>
      <vt:lpstr>WP6 – to do list Dissemination</vt:lpstr>
      <vt:lpstr>WP7 – to do list Exploitation</vt:lpstr>
      <vt:lpstr>WP8 – to do list Project management </vt:lpstr>
      <vt:lpstr>WP8 – to do list Project management </vt:lpstr>
      <vt:lpstr>Further project issues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master curricula for natural disasters risk management in Western Balkan countries</dc:title>
  <dc:creator>Milan</dc:creator>
  <cp:lastModifiedBy>Milan</cp:lastModifiedBy>
  <cp:revision>93</cp:revision>
  <dcterms:created xsi:type="dcterms:W3CDTF">2006-08-16T00:00:00Z</dcterms:created>
  <dcterms:modified xsi:type="dcterms:W3CDTF">2018-09-05T12:46:39Z</dcterms:modified>
</cp:coreProperties>
</file>